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715A-6FEA-4495-AECA-CFFD07633DAE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029A-6CDE-4E38-ABB8-3D709314C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780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715A-6FEA-4495-AECA-CFFD07633DAE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029A-6CDE-4E38-ABB8-3D709314C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126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715A-6FEA-4495-AECA-CFFD07633DAE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029A-6CDE-4E38-ABB8-3D709314C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082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715A-6FEA-4495-AECA-CFFD07633DAE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029A-6CDE-4E38-ABB8-3D709314C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153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715A-6FEA-4495-AECA-CFFD07633DAE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029A-6CDE-4E38-ABB8-3D709314C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769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715A-6FEA-4495-AECA-CFFD07633DAE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029A-6CDE-4E38-ABB8-3D709314C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304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715A-6FEA-4495-AECA-CFFD07633DAE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029A-6CDE-4E38-ABB8-3D709314C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288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715A-6FEA-4495-AECA-CFFD07633DAE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029A-6CDE-4E38-ABB8-3D709314C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9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715A-6FEA-4495-AECA-CFFD07633DAE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029A-6CDE-4E38-ABB8-3D709314C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014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715A-6FEA-4495-AECA-CFFD07633DAE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029A-6CDE-4E38-ABB8-3D709314C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507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715A-6FEA-4495-AECA-CFFD07633DAE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029A-6CDE-4E38-ABB8-3D709314C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131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D715A-6FEA-4495-AECA-CFFD07633DAE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B029A-6CDE-4E38-ABB8-3D709314C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10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4495800"/>
          </a:xfrm>
        </p:spPr>
        <p:txBody>
          <a:bodyPr>
            <a:normAutofit/>
          </a:bodyPr>
          <a:lstStyle/>
          <a:p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Nhiệt </a:t>
            </a:r>
            <a:r>
              <a:rPr lang="en-US" sz="3600" b="1" i="1" err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err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err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err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err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err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err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err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err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err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err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err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err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smtClean="0">
                <a:latin typeface="Times New Roman" pitchFamily="18" charset="0"/>
                <a:cs typeface="Times New Roman" pitchFamily="18" charset="0"/>
              </a:rPr>
            </a:br>
            <a:r>
              <a:rPr lang="en-US" sz="4800" b="1" smtClean="0">
                <a:latin typeface="Times New Roman" pitchFamily="18" charset="0"/>
                <a:cs typeface="Times New Roman" pitchFamily="18" charset="0"/>
              </a:rPr>
              <a:t>Tiết 7</a:t>
            </a: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>
                <a:latin typeface="Times New Roman" pitchFamily="18" charset="0"/>
                <a:cs typeface="Times New Roman" pitchFamily="18" charset="0"/>
              </a:rPr>
              <a:t>TÔN SƯ TRỌNG ĐẠO</a:t>
            </a:r>
            <a:r>
              <a:rPr lang="en-US"/>
              <a:t/>
            </a:r>
            <a:br>
              <a:rPr lang="en-US"/>
            </a:b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572000"/>
            <a:ext cx="6400800" cy="1752600"/>
          </a:xfrm>
        </p:spPr>
        <p:txBody>
          <a:bodyPr>
            <a:normAutofit/>
          </a:bodyPr>
          <a:lstStyle/>
          <a:p>
            <a:endParaRPr lang="en-US" sz="2800" b="1" i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i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GV </a:t>
            </a:r>
            <a:r>
              <a:rPr lang="en-US" sz="2800" b="1" i="1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i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i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i="1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b="1" i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Thùy</a:t>
            </a:r>
            <a:r>
              <a:rPr lang="en-US" sz="2800" b="1" i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Linh</a:t>
            </a:r>
          </a:p>
        </p:txBody>
      </p:sp>
    </p:spTree>
    <p:extLst>
      <p:ext uri="{BB962C8B-B14F-4D97-AF65-F5344CB8AC3E}">
        <p14:creationId xmlns:p14="http://schemas.microsoft.com/office/powerpoint/2010/main" val="3642074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Tiết 7:Tôn sư trọng đạo</a:t>
            </a:r>
            <a:r>
              <a:rPr lang="en-US"/>
              <a:t/>
            </a:r>
            <a:br>
              <a:rPr lang="en-US"/>
            </a:br>
            <a:endParaRPr lang="en-US"/>
          </a:p>
        </p:txBody>
      </p:sp>
      <p:pic>
        <p:nvPicPr>
          <p:cNvPr id="4" name="Content Placeholder 3" descr="Kết quả hình ảnh cho ảnh về tôn sư trọng đạo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14400"/>
            <a:ext cx="8077200" cy="5486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18904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304800"/>
          </a:xfrm>
        </p:spPr>
        <p:txBody>
          <a:bodyPr>
            <a:no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Tiết 7:Tôn sư trọng đạo</a:t>
            </a:r>
            <a:r>
              <a:rPr lang="en-US" sz="3200" smtClean="0"/>
              <a:t/>
            </a:r>
            <a:br>
              <a:rPr lang="en-US" sz="3200" smtClean="0"/>
            </a:b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b="1">
                <a:latin typeface="Times New Roman" pitchFamily="18" charset="0"/>
                <a:cs typeface="Times New Roman" pitchFamily="18" charset="0"/>
              </a:rPr>
              <a:t>I. ĐẶT VẤN ĐỀ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l-NL" b="1">
                <a:latin typeface="Times New Roman" pitchFamily="18" charset="0"/>
                <a:cs typeface="Times New Roman" pitchFamily="18" charset="0"/>
              </a:rPr>
              <a:t>1.Truyện đọc: “Bốn mươi năm vẫn nghĩa nặng tình sâu”.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l-NL" b="1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Chi tiết thể hiện sự kính trọng và biết ơn của học sinh cũ đối với thầy Bình: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l-NL">
                <a:latin typeface="Times New Roman" pitchFamily="18" charset="0"/>
                <a:cs typeface="Times New Roman" pitchFamily="18" charset="0"/>
              </a:rPr>
              <a:t>- Học trò vây quanh thầy chào hỏi thắm thiết, tặng thầy những bó hoa tươi thắm.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l-NL">
                <a:latin typeface="Times New Roman" pitchFamily="18" charset="0"/>
                <a:cs typeface="Times New Roman" pitchFamily="18" charset="0"/>
              </a:rPr>
              <a:t>-Thầy trò tay bắt mặt, mừng, kể kỉ niệm, bồi hồi, lưu luyến.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l-NL">
                <a:latin typeface="Times New Roman" pitchFamily="18" charset="0"/>
                <a:cs typeface="Times New Roman" pitchFamily="18" charset="0"/>
              </a:rPr>
              <a:t>-Nói lên lòng biết ơn thầy giáo cũ của mình.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077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8229600" cy="152400"/>
          </a:xfrm>
        </p:spPr>
        <p:txBody>
          <a:bodyPr>
            <a:normAutofit fontScale="90000"/>
          </a:bodyPr>
          <a:lstStyle/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Tiết 7:Tôn sư trọng đạo</a:t>
            </a:r>
            <a:r>
              <a:rPr lang="en-US" smtClean="0"/>
              <a:t/>
            </a:r>
            <a:br>
              <a:rPr lang="en-US" smtClean="0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91200"/>
          </a:xfrm>
        </p:spPr>
        <p:txBody>
          <a:bodyPr/>
          <a:lstStyle/>
          <a:p>
            <a:pPr marL="0" indent="0">
              <a:buNone/>
            </a:pPr>
            <a:r>
              <a:rPr lang="nl-NL" b="1">
                <a:latin typeface="Times New Roman" pitchFamily="18" charset="0"/>
                <a:cs typeface="Times New Roman" pitchFamily="18" charset="0"/>
              </a:rPr>
              <a:t>2.Nhận xét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l-NL">
                <a:latin typeface="Times New Roman" pitchFamily="18" charset="0"/>
                <a:cs typeface="Times New Roman" pitchFamily="18" charset="0"/>
              </a:rPr>
              <a:t>-Tình cảm thầy trò sâu đậm, thắm thiết.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l-NL">
                <a:latin typeface="Times New Roman" pitchFamily="18" charset="0"/>
                <a:cs typeface="Times New Roman" pitchFamily="18" charset="0"/>
              </a:rPr>
              <a:t>-Thời gian không làm phai mờ đi tình cảm thầy trò.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135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Tiết 7:Tôn sư trọng đạo</a:t>
            </a:r>
            <a:r>
              <a:rPr lang="en-US" smtClean="0"/>
              <a:t/>
            </a:r>
            <a:br>
              <a:rPr lang="en-US" smtClean="0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229600" cy="5638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b="1">
                <a:latin typeface="Times New Roman" pitchFamily="18" charset="0"/>
                <a:cs typeface="Times New Roman" pitchFamily="18" charset="0"/>
              </a:rPr>
              <a:t>II.NỘI DUNG BÀI HỌC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l-NL" b="1">
                <a:latin typeface="Times New Roman" pitchFamily="18" charset="0"/>
                <a:cs typeface="Times New Roman" pitchFamily="18" charset="0"/>
              </a:rPr>
              <a:t>1.Khái niệm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l-NL">
                <a:latin typeface="Times New Roman" pitchFamily="18" charset="0"/>
                <a:cs typeface="Times New Roman" pitchFamily="18" charset="0"/>
              </a:rPr>
              <a:t>- Tôn sư: Tôn trọng, kính yêu, biết ơn thầy cô giáo ở mọi nơi, mọi lúc.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l-NL">
                <a:latin typeface="Times New Roman" pitchFamily="18" charset="0"/>
                <a:cs typeface="Times New Roman" pitchFamily="18" charset="0"/>
              </a:rPr>
              <a:t>-Trọng đạo: Coi trọng những lời thầy dạy trọng đạo lí làm người.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l-NL" b="1">
                <a:latin typeface="Times New Roman" pitchFamily="18" charset="0"/>
                <a:cs typeface="Times New Roman" pitchFamily="18" charset="0"/>
              </a:rPr>
              <a:t>2.Biểu hiện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l-NL">
                <a:latin typeface="Times New Roman" pitchFamily="18" charset="0"/>
                <a:cs typeface="Times New Roman" pitchFamily="18" charset="0"/>
              </a:rPr>
              <a:t>- Tình cảm, thái độ làm vui lòng thầy cô giáo.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l-NL">
                <a:latin typeface="Times New Roman" pitchFamily="18" charset="0"/>
                <a:cs typeface="Times New Roman" pitchFamily="18" charset="0"/>
              </a:rPr>
              <a:t>-Hành động đền ơn đáp nghĩa.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l-NL">
                <a:latin typeface="Times New Roman" pitchFamily="18" charset="0"/>
                <a:cs typeface="Times New Roman" pitchFamily="18" charset="0"/>
              </a:rPr>
              <a:t>- Làm những điều tốt đẹp để xứng đáng với thầy cô giáo.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7669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Tiết 7:Tôn sư trọng đạo</a:t>
            </a:r>
            <a:r>
              <a:rPr lang="en-US" smtClean="0"/>
              <a:t/>
            </a:r>
            <a:br>
              <a:rPr lang="en-US" smtClean="0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marL="0" indent="0">
              <a:buNone/>
            </a:pPr>
            <a:r>
              <a:rPr lang="nl-NL" b="1">
                <a:latin typeface="Times New Roman" pitchFamily="18" charset="0"/>
                <a:cs typeface="Times New Roman" pitchFamily="18" charset="0"/>
              </a:rPr>
              <a:t>3.Ý nghĩa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l-NL">
                <a:latin typeface="Times New Roman" pitchFamily="18" charset="0"/>
                <a:cs typeface="Times New Roman" pitchFamily="18" charset="0"/>
              </a:rPr>
              <a:t>-Là truyền thống quý báu của dân 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tộc.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l-NL" smtClean="0">
                <a:latin typeface="Times New Roman" pitchFamily="18" charset="0"/>
                <a:cs typeface="Times New Roman" pitchFamily="18" charset="0"/>
              </a:rPr>
              <a:t>-Thể 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hiện lòng biết ơn của thầy cô giáo cũ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l-NL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Là nét đẹp trong tâm hồn con người, làm cho mối quan hệ người người gắn bó, thân thiết.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8313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Tiết 7:Tôn sư trọng đạo</a:t>
            </a:r>
            <a:r>
              <a:rPr lang="en-US" smtClean="0"/>
              <a:t/>
            </a:r>
            <a:br>
              <a:rPr lang="en-US" smtClean="0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562600"/>
          </a:xfrm>
        </p:spPr>
        <p:txBody>
          <a:bodyPr/>
          <a:lstStyle/>
          <a:p>
            <a:pPr marL="0" indent="0">
              <a:buNone/>
            </a:pPr>
            <a:r>
              <a:rPr lang="nl-NL" b="1">
                <a:latin typeface="Times New Roman" pitchFamily="18" charset="0"/>
                <a:cs typeface="Times New Roman" pitchFamily="18" charset="0"/>
              </a:rPr>
              <a:t>III.Bài tập.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l-NL">
                <a:latin typeface="Times New Roman" pitchFamily="18" charset="0"/>
                <a:cs typeface="Times New Roman" pitchFamily="18" charset="0"/>
              </a:rPr>
              <a:t>Bài tập a: Đáp án đúng: 1,3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l-NL">
                <a:latin typeface="Times New Roman" pitchFamily="18" charset="0"/>
                <a:cs typeface="Times New Roman" pitchFamily="18" charset="0"/>
              </a:rPr>
              <a:t>Bài tập b: 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l-NL">
                <a:latin typeface="Times New Roman" pitchFamily="18" charset="0"/>
                <a:cs typeface="Times New Roman" pitchFamily="18" charset="0"/>
              </a:rPr>
              <a:t>"Ăn quả nhớ kẻ trồng cây"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l-NL">
                <a:latin typeface="Times New Roman" pitchFamily="18" charset="0"/>
                <a:cs typeface="Times New Roman" pitchFamily="18" charset="0"/>
              </a:rPr>
              <a:t>" Ăn khoai nhớ kẻ cho dây mà trồng"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l-NL">
                <a:latin typeface="Times New Roman" pitchFamily="18" charset="0"/>
                <a:cs typeface="Times New Roman" pitchFamily="18" charset="0"/>
              </a:rPr>
              <a:t>' Một chữ cũng là thầy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l-NL">
                <a:latin typeface="Times New Roman" pitchFamily="18" charset="0"/>
                <a:cs typeface="Times New Roman" pitchFamily="18" charset="0"/>
              </a:rPr>
              <a:t>Nửa chữ cũng là thầy"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( Nhất vi sư, bán tự vi sư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553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HƯỚNG DẪN HỌC Ở NHÀ</a:t>
            </a:r>
            <a:r>
              <a:rPr lang="en-US" smtClean="0"/>
              <a:t/>
            </a:r>
            <a:br>
              <a:rPr lang="en-US" smtClean="0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86400"/>
          </a:xfrm>
        </p:spPr>
        <p:txBody>
          <a:bodyPr/>
          <a:lstStyle/>
          <a:p>
            <a:pPr marL="0" indent="0">
              <a:buNone/>
            </a:pPr>
            <a:r>
              <a:rPr lang="nl-NL">
                <a:latin typeface="Times New Roman" pitchFamily="18" charset="0"/>
                <a:cs typeface="Times New Roman" pitchFamily="18" charset="0"/>
              </a:rPr>
              <a:t>BTVN: 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bài cũ 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và chuẩn bị bài mới.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9922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366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Nhiệt liệt chào mừng các thầy cô giáo đến dự giờ tiết học lớp 7  Tiết 7  TÔN SƯ TRỌNG ĐẠO </vt:lpstr>
      <vt:lpstr>Tiết 7:Tôn sư trọng đạo </vt:lpstr>
      <vt:lpstr>Tiết 7:Tôn sư trọng đạo </vt:lpstr>
      <vt:lpstr>Tiết 7:Tôn sư trọng đạo </vt:lpstr>
      <vt:lpstr>Tiết 7:Tôn sư trọng đạo </vt:lpstr>
      <vt:lpstr>Tiết 7:Tôn sư trọng đạo </vt:lpstr>
      <vt:lpstr>Tiết 7:Tôn sư trọng đạo </vt:lpstr>
      <vt:lpstr>HƯỚNG DẪN HỌC Ở NHÀ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Nhiệt liệt chào mừng các thầy cô giáo đến dự giờ tiết học lớp 7  Tiết 7  TÔN SƯ TRỌNG ĐẠO</dc:title>
  <dc:creator>Windows User</dc:creator>
  <cp:lastModifiedBy>Windows User</cp:lastModifiedBy>
  <cp:revision>8</cp:revision>
  <dcterms:created xsi:type="dcterms:W3CDTF">2017-09-15T05:44:05Z</dcterms:created>
  <dcterms:modified xsi:type="dcterms:W3CDTF">2017-09-15T09:20:23Z</dcterms:modified>
</cp:coreProperties>
</file>